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24"/>
  </p:handoutMasterIdLst>
  <p:sldIdLst>
    <p:sldId id="2201" r:id="rId3"/>
    <p:sldId id="2196" r:id="rId4"/>
    <p:sldId id="2089" r:id="rId5"/>
    <p:sldId id="2090" r:id="rId6"/>
    <p:sldId id="2332" r:id="rId7"/>
    <p:sldId id="2091" r:id="rId8"/>
    <p:sldId id="2310" r:id="rId9"/>
    <p:sldId id="2312" r:id="rId10"/>
    <p:sldId id="2102" r:id="rId11"/>
    <p:sldId id="2314" r:id="rId13"/>
    <p:sldId id="2321" r:id="rId14"/>
    <p:sldId id="2322" r:id="rId15"/>
    <p:sldId id="2324" r:id="rId16"/>
    <p:sldId id="2313" r:id="rId17"/>
    <p:sldId id="2199" r:id="rId18"/>
    <p:sldId id="2317" r:id="rId19"/>
    <p:sldId id="2318" r:id="rId20"/>
    <p:sldId id="2319" r:id="rId21"/>
    <p:sldId id="2320" r:id="rId22"/>
    <p:sldId id="2311" r:id="rId23"/>
  </p:sldIdLst>
  <p:sldSz cx="24377650" cy="13716000"/>
  <p:notesSz cx="6858000" cy="9144000"/>
  <p:embeddedFontLst>
    <p:embeddedFont>
      <p:font typeface="微软雅黑 Light" panose="020B0502040204020203" charset="-122"/>
      <p:regular r:id="rId28"/>
    </p:embeddedFont>
    <p:embeddedFont>
      <p:font typeface="Calibri Light" panose="020F0302020204030204"/>
      <p:regular r:id="rId29"/>
      <p:italic r:id="rId30"/>
    </p:embeddedFont>
    <p:embeddedFont>
      <p:font typeface="站酷快乐体" panose="02010600030101010101" charset="-128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55677C"/>
    <a:srgbClr val="AA8A78"/>
    <a:srgbClr val="3C3B41"/>
    <a:srgbClr val="F3F3F3"/>
    <a:srgbClr val="FAF8FB"/>
    <a:srgbClr val="F4F3F5"/>
    <a:srgbClr val="EAEAEA"/>
    <a:srgbClr val="CEC7C1"/>
    <a:srgbClr val="C4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6012" autoAdjust="0"/>
  </p:normalViewPr>
  <p:slideViewPr>
    <p:cSldViewPr snapToGrid="0" snapToObjects="1">
      <p:cViewPr varScale="1">
        <p:scale>
          <a:sx n="54" d="100"/>
          <a:sy n="54" d="100"/>
        </p:scale>
        <p:origin x="132" y="102"/>
      </p:cViewPr>
      <p:guideLst>
        <p:guide pos="7654"/>
        <p:guide orient="horz" pos="4320"/>
        <p:guide pos="11457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  <a:endParaRPr lang="en-US" dirty="0" smtClean="0"/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078131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842600" y="4966814"/>
            <a:ext cx="8681400" cy="5500561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36145" y="5818811"/>
            <a:ext cx="3316710" cy="43414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441334" y="5735978"/>
            <a:ext cx="3316710" cy="43414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746524" y="5708367"/>
            <a:ext cx="3316710" cy="43414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5"/>
          <p:cNvSpPr>
            <a:spLocks noGrp="1"/>
          </p:cNvSpPr>
          <p:nvPr>
            <p:ph type="pic" sz="quarter" idx="4294967295"/>
          </p:nvPr>
        </p:nvSpPr>
        <p:spPr>
          <a:xfrm>
            <a:off x="1827632" y="5618816"/>
            <a:ext cx="9354265" cy="5820149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54791" y="3419062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3920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3185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148" y="5398510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052" y="539850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148" y="8747193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05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4262" y="5398507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426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754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8866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8978" y="2227111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754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8866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8978" y="5600778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754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8866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8978" y="9018393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44622" y="3960742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88173" y="3960741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4622" y="8411885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88173" y="8411884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8191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61335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98452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7482034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97942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046133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748203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096394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2982733"/>
            <a:ext cx="18815538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815539" y="1"/>
            <a:ext cx="5562112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815538" y="6611814"/>
            <a:ext cx="5562112" cy="71041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6955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9553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91684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6396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916843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286396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03025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303526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4442904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4442904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9519776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9499908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1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879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879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751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883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150725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226925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455730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24873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43502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1268512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923898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755763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090562" y="3560133"/>
            <a:ext cx="6595731" cy="65957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91845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49509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4626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5797438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066993" y="5118749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8556171"/>
            <a:ext cx="24377650" cy="5159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902959" y="4849586"/>
            <a:ext cx="4016828" cy="40168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670157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425187" y="5618816"/>
            <a:ext cx="9402140" cy="5853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95095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146267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5797438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822744" y="7365994"/>
            <a:ext cx="8503920" cy="6350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16054" y="4381947"/>
            <a:ext cx="3862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136592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314495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48627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4" Type="http://schemas.openxmlformats.org/officeDocument/2006/relationships/theme" Target="../theme/theme1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微软雅黑 Light" panose="020B0502040204020203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</a:fld>
            <a:r>
              <a:rPr lang="id-ID" sz="1800" b="0" i="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  <a:endParaRPr lang="id-ID" sz="1800" b="0" i="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66405" y="2703195"/>
            <a:ext cx="8244205" cy="7926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1495" y="4643105"/>
            <a:ext cx="7584151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站酷快乐体" panose="02010600030101010101" charset="-128"/>
                <a:ea typeface="站酷快乐体" panose="02010600030101010101" charset="-128"/>
                <a:cs typeface="Montserrat Hairline" charset="0"/>
              </a:rPr>
              <a:t>笔记本电脑受欢迎配置的</a:t>
            </a:r>
            <a:endParaRPr lang="zh-CN" altLang="en-US" sz="9600" dirty="0">
              <a:solidFill>
                <a:schemeClr val="bg1"/>
              </a:solidFill>
              <a:latin typeface="站酷快乐体" panose="02010600030101010101" charset="-128"/>
              <a:ea typeface="站酷快乐体" panose="02010600030101010101" charset="-128"/>
              <a:cs typeface="Montserrat Hairline" charset="0"/>
            </a:endParaRPr>
          </a:p>
          <a:p>
            <a:pPr algn="ctr"/>
            <a:r>
              <a:rPr lang="zh-CN" altLang="en-US" sz="9600" dirty="0">
                <a:solidFill>
                  <a:schemeClr val="bg1"/>
                </a:solidFill>
                <a:latin typeface="站酷快乐体" panose="02010600030101010101" charset="-128"/>
                <a:ea typeface="站酷快乐体" panose="02010600030101010101" charset="-128"/>
                <a:cs typeface="Montserrat Hairline" charset="0"/>
              </a:rPr>
              <a:t>研究</a:t>
            </a:r>
            <a:endParaRPr lang="zh-CN" altLang="en-US" sz="9600" dirty="0">
              <a:solidFill>
                <a:schemeClr val="bg1"/>
              </a:solidFill>
              <a:latin typeface="站酷快乐体" panose="02010600030101010101" charset="-128"/>
              <a:ea typeface="站酷快乐体" panose="02010600030101010101" charset="-128"/>
              <a:cs typeface="Montserrat Hairline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56890" y="10972165"/>
            <a:ext cx="8745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统计学类 </a:t>
            </a:r>
            <a:r>
              <a:rPr lang="en-US" altLang="zh-CN"/>
              <a:t>10105000488 </a:t>
            </a:r>
            <a:r>
              <a:rPr lang="zh-CN" altLang="en-US"/>
              <a:t>刘婷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06491" y="3811012"/>
            <a:ext cx="63042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600" b="1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数据可视化</a:t>
            </a:r>
            <a:endParaRPr lang="zh-CN" alt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06492" y="7258100"/>
            <a:ext cx="98346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将分析的数据进行数据可视化</a:t>
            </a: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91257" y="9361713"/>
            <a:ext cx="947057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7026366" y="3273648"/>
            <a:ext cx="1246684" cy="10747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399415"/>
            <a:ext cx="12295505" cy="9221470"/>
          </a:xfrm>
          <a:prstGeom prst="rect">
            <a:avLst/>
          </a:prstGeom>
        </p:spPr>
      </p:pic>
      <p:pic>
        <p:nvPicPr>
          <p:cNvPr id="3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205" y="6357620"/>
            <a:ext cx="8543290" cy="680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0285" y="2953385"/>
            <a:ext cx="8688705" cy="10186035"/>
          </a:xfrm>
          <a:prstGeom prst="rect">
            <a:avLst/>
          </a:prstGeom>
        </p:spPr>
      </p:pic>
      <p:pic>
        <p:nvPicPr>
          <p:cNvPr id="9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043940"/>
            <a:ext cx="11996420" cy="7997825"/>
          </a:xfrm>
          <a:prstGeom prst="rect">
            <a:avLst/>
          </a:prstGeom>
        </p:spPr>
      </p:pic>
      <p:pic>
        <p:nvPicPr>
          <p:cNvPr id="5" name="图片 5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255" y="8845550"/>
            <a:ext cx="5057775" cy="429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7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3740" y="1847215"/>
            <a:ext cx="7413625" cy="10297160"/>
          </a:xfrm>
          <a:prstGeom prst="rect">
            <a:avLst/>
          </a:prstGeom>
        </p:spPr>
      </p:pic>
      <p:pic>
        <p:nvPicPr>
          <p:cNvPr id="10" name="图片 10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35" y="1209040"/>
            <a:ext cx="11964670" cy="797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62496" y="3811012"/>
            <a:ext cx="508000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600" b="1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得到结论</a:t>
            </a:r>
            <a:endParaRPr lang="zh-CN" alt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06492" y="7258100"/>
            <a:ext cx="98346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91257" y="9361713"/>
            <a:ext cx="947057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7026366" y="3273648"/>
            <a:ext cx="1246684" cy="10747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38847" y="1332643"/>
            <a:ext cx="26238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2"/>
                </a:solidFill>
                <a:latin typeface="站酷快乐体" panose="02010600030101010101" charset="-128"/>
                <a:ea typeface="站酷快乐体" panose="02010600030101010101" charset="-128"/>
                <a:cs typeface="Montserrat Semi" charset="0"/>
              </a:rPr>
              <a:t>结论</a:t>
            </a:r>
            <a:endParaRPr lang="zh-CN" altLang="en-US" sz="9600" b="1" dirty="0">
              <a:solidFill>
                <a:schemeClr val="tx2"/>
              </a:solidFill>
              <a:latin typeface="站酷快乐体" panose="02010600030101010101" charset="-128"/>
              <a:ea typeface="站酷快乐体" panose="02010600030101010101" charset="-128"/>
              <a:cs typeface="Montserrat Sem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72283" y="5579199"/>
            <a:ext cx="1149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 smtClean="0">
                <a:solidFill>
                  <a:schemeClr val="tx2"/>
                </a:solidFill>
                <a:latin typeface="站酷快乐体" panose="02010600030101010101" charset="-128"/>
                <a:ea typeface="站酷快乐体" panose="02010600030101010101" charset="-128"/>
                <a:cs typeface="Montserrat Semi" charset="0"/>
              </a:rPr>
              <a:t>价格</a:t>
            </a:r>
            <a:endParaRPr lang="zh-CN" altLang="en-US" sz="3200" b="1" spc="600" dirty="0" smtClean="0">
              <a:solidFill>
                <a:schemeClr val="tx2"/>
              </a:solidFill>
              <a:latin typeface="站酷快乐体" panose="02010600030101010101" charset="-128"/>
              <a:ea typeface="站酷快乐体" panose="02010600030101010101" charset="-128"/>
              <a:cs typeface="Montserrat Sem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72283" y="6547134"/>
            <a:ext cx="4376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平均价为5709.0元，最高价格为9499.0元，最低价格为4199.0元</a:t>
            </a:r>
            <a:r>
              <a:rPr lang="zh-CN" altLang="en-US" sz="2400" dirty="0">
                <a:latin typeface="微软雅黑 Light" panose="020B0502040204020203" charset="-122"/>
                <a:ea typeface="宋体" panose="02010600030101010101" pitchFamily="2" charset="-122"/>
                <a:cs typeface="微软雅黑 Light" panose="020B0502040204020203" charset="-122"/>
              </a:rPr>
              <a:t>。</a:t>
            </a:r>
            <a:endParaRPr lang="zh-CN" altLang="en-US" sz="2400" dirty="0">
              <a:latin typeface="微软雅黑 Light" panose="020B0502040204020203" charset="-122"/>
              <a:ea typeface="宋体" panose="02010600030101010101" pitchFamily="2" charset="-122"/>
              <a:cs typeface="微软雅黑 Light" panose="020B0502040204020203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89065" y="5805604"/>
            <a:ext cx="1149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 smtClean="0">
                <a:solidFill>
                  <a:schemeClr val="tx2"/>
                </a:solidFill>
                <a:latin typeface="站酷快乐体" panose="02010600030101010101" charset="-128"/>
                <a:ea typeface="站酷快乐体" panose="02010600030101010101" charset="-128"/>
                <a:cs typeface="Montserrat Semi" charset="0"/>
              </a:rPr>
              <a:t>品牌</a:t>
            </a:r>
            <a:endParaRPr lang="zh-CN" altLang="en-US" sz="3200" b="1" spc="600" dirty="0" smtClean="0">
              <a:solidFill>
                <a:schemeClr val="tx2"/>
              </a:solidFill>
              <a:latin typeface="站酷快乐体" panose="02010600030101010101" charset="-128"/>
              <a:ea typeface="站酷快乐体" panose="02010600030101010101" charset="-128"/>
              <a:cs typeface="Montserrat Sem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1739" y="6547134"/>
            <a:ext cx="4376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最多的是联想和华为</a:t>
            </a:r>
            <a:endParaRPr lang="zh-CN" altLang="en-US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72283" y="9748265"/>
            <a:ext cx="4376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15.1-18.0mm</a:t>
            </a:r>
            <a:endParaRPr lang="en-US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1.5-2kg</a:t>
            </a:r>
            <a:endParaRPr lang="en-US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大于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12</a:t>
            </a:r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小时</a:t>
            </a:r>
            <a:endParaRPr lang="zh-CN" altLang="en-US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14-14.9</a:t>
            </a:r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英寸</a:t>
            </a:r>
            <a:endParaRPr lang="zh-CN" altLang="en-US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21739" y="9748265"/>
            <a:ext cx="4376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内存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16GB</a:t>
            </a:r>
            <a:endParaRPr lang="en-US" altLang="zh-CN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入门级游戏独立显卡</a:t>
            </a:r>
            <a:endParaRPr lang="en-US" altLang="zh-CN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显存</a:t>
            </a:r>
            <a:r>
              <a:rPr lang="en-US" altLang="zh-CN" sz="2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2GB</a:t>
            </a:r>
            <a:endParaRPr lang="en-US" altLang="zh-CN" sz="2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90962" y="5080695"/>
            <a:ext cx="12181321" cy="7132738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l="22387" r="22387"/>
          <a:stretch>
            <a:fillRect/>
          </a:stretch>
        </p:blipFill>
        <p:spPr/>
      </p:pic>
      <p:sp>
        <p:nvSpPr>
          <p:cNvPr id="13" name="TextBox 5"/>
          <p:cNvSpPr txBox="1"/>
          <p:nvPr/>
        </p:nvSpPr>
        <p:spPr>
          <a:xfrm>
            <a:off x="12672185" y="9164754"/>
            <a:ext cx="16325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spc="600" dirty="0" smtClean="0">
                <a:solidFill>
                  <a:schemeClr val="tx2"/>
                </a:solidFill>
                <a:latin typeface="站酷快乐体" panose="02010600030101010101" charset="-128"/>
                <a:ea typeface="站酷快乐体" panose="02010600030101010101" charset="-128"/>
                <a:cs typeface="Montserrat Semi" charset="0"/>
              </a:rPr>
              <a:t>便携度</a:t>
            </a:r>
            <a:endParaRPr lang="zh-CN" altLang="en-US" sz="3200" b="1" spc="600" dirty="0" smtClean="0">
              <a:solidFill>
                <a:schemeClr val="tx2"/>
              </a:solidFill>
              <a:latin typeface="站酷快乐体" panose="02010600030101010101" charset="-128"/>
              <a:ea typeface="站酷快乐体" panose="02010600030101010101" charset="-128"/>
              <a:cs typeface="Montserrat Semi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8375755" y="8973619"/>
            <a:ext cx="21158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 smtClean="0">
                <a:solidFill>
                  <a:schemeClr val="tx2"/>
                </a:solidFill>
                <a:latin typeface="站酷快乐体" panose="02010600030101010101" charset="-128"/>
                <a:ea typeface="站酷快乐体" panose="02010600030101010101" charset="-128"/>
                <a:cs typeface="Montserrat Semi" charset="0"/>
              </a:rPr>
              <a:t>电脑配置</a:t>
            </a:r>
            <a:endParaRPr lang="zh-CN" altLang="en-US" sz="3200" b="1" spc="600" dirty="0" smtClean="0">
              <a:solidFill>
                <a:schemeClr val="tx2"/>
              </a:solidFill>
              <a:latin typeface="站酷快乐体" panose="02010600030101010101" charset="-128"/>
              <a:ea typeface="站酷快乐体" panose="02010600030101010101" charset="-128"/>
              <a:cs typeface="Montserrat Sem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25916" y="4069457"/>
            <a:ext cx="4901565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600" b="1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GUI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窗口</a:t>
            </a:r>
            <a:endParaRPr lang="zh-CN" alt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91257" y="9361713"/>
            <a:ext cx="947057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7026366" y="3273648"/>
            <a:ext cx="1246684" cy="10747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940" y="802005"/>
            <a:ext cx="20258405" cy="1211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图片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1441450"/>
            <a:ext cx="15816580" cy="1186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765" y="1338580"/>
            <a:ext cx="18366740" cy="11605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9814" y="1155661"/>
            <a:ext cx="110680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About the project</a:t>
            </a:r>
            <a:endParaRPr lang="en-US" sz="9600" b="1" dirty="0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2023" y="3145479"/>
            <a:ext cx="151103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不知道大家有没有这样的困惑？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准备进入大学，购买电脑，但面对如此繁多的电脑，不知作何选择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因此我们接下来就要爬取京东按销量排名笔记本电脑信息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通过数据分析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给大家提供参考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4" name="图片 3" descr="图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115" y="7718425"/>
            <a:ext cx="13983335" cy="555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580880" y="6073775"/>
            <a:ext cx="521589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9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站酷快乐体" panose="02010600030101010101" charset="-128"/>
                <a:ea typeface="站酷快乐体" panose="02010600030101010101" charset="-128"/>
              </a:rPr>
              <a:t>谢谢！</a:t>
            </a:r>
            <a:endParaRPr lang="zh-CN" altLang="en-US" sz="9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站酷快乐体" panose="02010600030101010101" charset="-128"/>
              <a:ea typeface="站酷快乐体" panose="0201060003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06491" y="3811012"/>
            <a:ext cx="508000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600" b="1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数据爬取</a:t>
            </a:r>
            <a:endParaRPr lang="zh-CN" alt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06492" y="7258100"/>
            <a:ext cx="9834651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https://search.jd.com/Search?keyword=%E7%AC%94%E8%AE%B0%E6%9C%AC%E7%94%B5%E8%84%91%E8%87%AA%E8%90%A5&amp;psort=3&amp;spm=2.1.0&amp;psort=3&amp;click=0</a:t>
            </a:r>
            <a:endParaRPr lang="en-US" sz="28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打开京东网页，搜索笔记本电脑，按销量排名，对网页信息进行爬取</a:t>
            </a: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91257" y="9361713"/>
            <a:ext cx="947057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7026366" y="3273648"/>
            <a:ext cx="1246684" cy="10747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 descr="爬虫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349625" y="5568950"/>
            <a:ext cx="5348605" cy="338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028884" y="1332643"/>
            <a:ext cx="424370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STEPS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5" name="图片 4" descr="捕获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20085"/>
            <a:ext cx="17155160" cy="7951470"/>
          </a:xfrm>
          <a:prstGeom prst="rect">
            <a:avLst/>
          </a:prstGeom>
        </p:spPr>
      </p:pic>
      <p:pic>
        <p:nvPicPr>
          <p:cNvPr id="2" name="图片 1" descr="捕获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17950" y="4212590"/>
            <a:ext cx="20459700" cy="9361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1416665" y="2749550"/>
            <a:ext cx="10446385" cy="8216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6600" b="0">
                <a:latin typeface="Calibri" panose="020F0502020204030204" charset="0"/>
                <a:ea typeface="宋体" panose="02010600030101010101" pitchFamily="2" charset="-122"/>
                <a:cs typeface="Arial Unicode MS" charset="0"/>
              </a:rPr>
              <a:t>url='https://search.jd.com/Search?keyword=%E7%AC%94%E8%AE%B0%E6%9C%AC%E7%94%B5%E8%84%91%E8%87%AA%E8%90%A5&amp;psort=3&amp;spm=2.1.0&amp;psort=3&amp;page='+str</a:t>
            </a:r>
            <a:r>
              <a:rPr lang="en-US" sz="66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Arial Unicode MS" charset="0"/>
              </a:rPr>
              <a:t>(2*i+1)</a:t>
            </a:r>
            <a:r>
              <a:rPr lang="en-US" sz="6600" b="0">
                <a:latin typeface="Calibri" panose="020F0502020204030204" charset="0"/>
                <a:ea typeface="宋体" panose="02010600030101010101" pitchFamily="2" charset="-122"/>
                <a:cs typeface="Arial Unicode MS" charset="0"/>
              </a:rPr>
              <a:t>+'&amp;s='+str</a:t>
            </a:r>
            <a:r>
              <a:rPr lang="en-US" sz="66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cs typeface="Arial Unicode MS" charset="0"/>
              </a:rPr>
              <a:t>(60*i)</a:t>
            </a:r>
            <a:r>
              <a:rPr lang="en-US" sz="6600" b="0">
                <a:latin typeface="Calibri" panose="020F0502020204030204" charset="0"/>
                <a:ea typeface="宋体" panose="02010600030101010101" pitchFamily="2" charset="-122"/>
                <a:cs typeface="Arial Unicode MS" charset="0"/>
              </a:rPr>
              <a:t>+'&amp;click=1'</a:t>
            </a:r>
            <a:endParaRPr lang="zh-CN" altLang="en-US" sz="6600"/>
          </a:p>
        </p:txBody>
      </p:sp>
      <p:pic>
        <p:nvPicPr>
          <p:cNvPr id="2" name="图片 1" descr="捕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526415"/>
            <a:ext cx="8856345" cy="10440035"/>
          </a:xfrm>
          <a:prstGeom prst="rect">
            <a:avLst/>
          </a:prstGeom>
        </p:spPr>
      </p:pic>
      <p:pic>
        <p:nvPicPr>
          <p:cNvPr id="3" name="图片 2" descr="捕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0" y="2080895"/>
            <a:ext cx="10447020" cy="1081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990600"/>
            <a:ext cx="15026005" cy="7520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55" y="4307205"/>
            <a:ext cx="18126710" cy="864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TextBox 31"/>
          <p:cNvSpPr txBox="1"/>
          <p:nvPr/>
        </p:nvSpPr>
        <p:spPr>
          <a:xfrm>
            <a:off x="9610755" y="1332643"/>
            <a:ext cx="50800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获得结果</a:t>
            </a:r>
            <a:endParaRPr lang="zh-CN" alt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4" name="图片 3" descr="捕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6718300"/>
            <a:ext cx="16723995" cy="6647815"/>
          </a:xfrm>
          <a:prstGeom prst="rect">
            <a:avLst/>
          </a:prstGeom>
        </p:spPr>
      </p:pic>
      <p:pic>
        <p:nvPicPr>
          <p:cNvPr id="6" name="图片 5" descr="捕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440" y="1659890"/>
            <a:ext cx="4584700" cy="914400"/>
          </a:xfrm>
          <a:prstGeom prst="rect">
            <a:avLst/>
          </a:prstGeom>
        </p:spPr>
      </p:pic>
      <p:pic>
        <p:nvPicPr>
          <p:cNvPr id="5" name="图片 4" descr="捕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0" y="3978910"/>
            <a:ext cx="15522575" cy="661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06491" y="3811012"/>
            <a:ext cx="508000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600" b="1" smtClean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数据整理</a:t>
            </a:r>
            <a:endParaRPr lang="zh-CN" alt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06492" y="7258100"/>
            <a:ext cx="983465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利用</a:t>
            </a:r>
            <a:r>
              <a:rPr lang="en-US" altLang="zh-CN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DataFrame</a:t>
            </a: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对数据进行删减以及增添</a:t>
            </a: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再利用其中功能进行部分数据分析</a:t>
            </a: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91257" y="9361713"/>
            <a:ext cx="947057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7026366" y="3273648"/>
            <a:ext cx="1246684" cy="10747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730716" y="1399357"/>
            <a:ext cx="42519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2"/>
                </a:solidFill>
                <a:latin typeface="站酷快乐体" panose="02010600030101010101" charset="-128"/>
                <a:ea typeface="站酷快乐体" panose="02010600030101010101" charset="-128"/>
                <a:cs typeface="Montserrat Semi" charset="0"/>
              </a:rPr>
              <a:t>数据整理</a:t>
            </a:r>
            <a:endParaRPr lang="zh-CN" altLang="en-US" sz="8000" b="1" dirty="0">
              <a:solidFill>
                <a:schemeClr val="tx2"/>
              </a:solidFill>
              <a:latin typeface="站酷快乐体" panose="02010600030101010101" charset="-128"/>
              <a:ea typeface="站酷快乐体" panose="02010600030101010101" charset="-128"/>
              <a:cs typeface="Montserrat Semi" charset="0"/>
            </a:endParaRPr>
          </a:p>
        </p:txBody>
      </p:sp>
      <p:grpSp>
        <p:nvGrpSpPr>
          <p:cNvPr id="18" name="Group 1104"/>
          <p:cNvGrpSpPr>
            <a:grpSpLocks noChangeAspect="1"/>
          </p:cNvGrpSpPr>
          <p:nvPr/>
        </p:nvGrpSpPr>
        <p:grpSpPr>
          <a:xfrm>
            <a:off x="13679562" y="877885"/>
            <a:ext cx="7921758" cy="11735410"/>
            <a:chOff x="0" y="0"/>
            <a:chExt cx="6591305" cy="9765731"/>
          </a:xfrm>
        </p:grpSpPr>
        <p:grpSp>
          <p:nvGrpSpPr>
            <p:cNvPr id="19" name="Group 1102"/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21" name="Mini-iPad-B&amp;W-Mockup.png"/>
              <p:cNvPicPr/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22" name="Shape 1101"/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dirty="0">
                  <a:latin typeface="Calibri Light" panose="020F0302020204030204"/>
                </a:endParaRPr>
              </a:p>
            </p:txBody>
          </p:sp>
        </p:grpSp>
        <p:pic>
          <p:nvPicPr>
            <p:cNvPr id="20" name="placeholder.png"/>
            <p:cNvPicPr/>
            <p:nvPr/>
          </p:nvPicPr>
          <p:blipFill>
            <a:blip r:embed="rId2" cstate="email"/>
            <a:srcRect l="29020" r="29020"/>
            <a:stretch>
              <a:fillRect/>
            </a:stretch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3" name="Rectangle 22"/>
          <p:cNvSpPr/>
          <p:nvPr/>
        </p:nvSpPr>
        <p:spPr>
          <a:xfrm>
            <a:off x="14078131" y="2028911"/>
            <a:ext cx="7132320" cy="9537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/>
          <a:srcRect l="25072" r="25072"/>
          <a:stretch>
            <a:fillRect/>
          </a:stretch>
        </p:blipFill>
        <p:spPr/>
      </p:pic>
      <p:pic>
        <p:nvPicPr>
          <p:cNvPr id="4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10" y="3173730"/>
            <a:ext cx="13788390" cy="943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247,&quot;width&quot;:15840}"/>
</p:tagLst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WPS 演示</Application>
  <PresentationFormat>自定义</PresentationFormat>
  <Paragraphs>64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微软雅黑 Light</vt:lpstr>
      <vt:lpstr>Montserrat Light</vt:lpstr>
      <vt:lpstr>Segoe Print</vt:lpstr>
      <vt:lpstr>Montserrat Hairline</vt:lpstr>
      <vt:lpstr>Calibri Light</vt:lpstr>
      <vt:lpstr>站酷快乐体</vt:lpstr>
      <vt:lpstr>Montserrat Semi</vt:lpstr>
      <vt:lpstr>Calibri</vt:lpstr>
      <vt:lpstr>Arial Unicode MS</vt:lpstr>
      <vt:lpstr>微软雅黑</vt:lpstr>
      <vt:lpstr>Calibri Light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Awesome PPT</Company>
  <LinksUpToDate>false</LinksUpToDate>
  <SharedDoc>false</SharedDoc>
  <HyperlinksChanged>false</HyperlinksChanged>
  <AppVersion>14.0000</AppVersion>
  <Manager>Awesome 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creator>Awesome PPT</dc:creator>
  <cp:keywords>Awesome PPT</cp:keywords>
  <dc:description>Awesome PPT</dc:description>
  <dc:subject>Awesome PPT</dc:subject>
  <cp:category>Awesome PPT</cp:category>
  <cp:lastModifiedBy>EXIST.</cp:lastModifiedBy>
  <cp:revision>6053</cp:revision>
  <dcterms:created xsi:type="dcterms:W3CDTF">2014-11-12T21:47:00Z</dcterms:created>
  <dcterms:modified xsi:type="dcterms:W3CDTF">2020-06-14T00:56:03Z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